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57" r:id="rId4"/>
    <p:sldId id="265" r:id="rId5"/>
    <p:sldId id="261" r:id="rId6"/>
    <p:sldId id="262" r:id="rId7"/>
    <p:sldId id="258" r:id="rId8"/>
    <p:sldId id="266" r:id="rId9"/>
    <p:sldId id="259" r:id="rId10"/>
    <p:sldId id="260" r:id="rId11"/>
    <p:sldId id="269" r:id="rId12"/>
    <p:sldId id="270" r:id="rId13"/>
    <p:sldId id="268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B22E9-0B72-4BB5-9946-81C457D44D1D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3B7EF-6B03-4EFB-AA20-EB2B0B3B988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5474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Cycles</a:t>
            </a:r>
          </a:p>
          <a:p>
            <a:r>
              <a:rPr lang="en-US" smtClean="0"/>
              <a:t>Water, Carbon, Nitrogen Oxygen and Phosphorus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Cycles</a:t>
            </a:r>
          </a:p>
          <a:p>
            <a:r>
              <a:rPr lang="en-US" smtClean="0"/>
              <a:t>Water, Carbon, Nitrogen Oxygen and Phosphorus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0392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Aquarium Nitrogen Cycle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Aquarium Nitrogen Cycle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703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Oxygen Cycle</a:t>
            </a:r>
          </a:p>
          <a:p>
            <a:r>
              <a:rPr lang="en-US" smtClean="0"/>
              <a:t>Oxygen is produced by photosynthesis</a:t>
            </a:r>
          </a:p>
          <a:p>
            <a:r>
              <a:rPr lang="en-US" smtClean="0"/>
              <a:t>    6 CO2 + 6 H2O  C6H12O6 + 6 O2</a:t>
            </a:r>
          </a:p>
          <a:p>
            <a:r>
              <a:rPr lang="en-US" smtClean="0"/>
              <a:t> 	   The largest chemical process on earth!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Oxygen is sequestered by respiration</a:t>
            </a:r>
          </a:p>
          <a:p>
            <a:r>
              <a:rPr lang="en-US" smtClean="0"/>
              <a:t> C6H12O6 + 6 O2   6 CO2 + 6 H2O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Oxygen Cycle</a:t>
            </a:r>
          </a:p>
          <a:p>
            <a:r>
              <a:rPr lang="en-US" smtClean="0"/>
              <a:t>Oxygen is produced by photosynthesis</a:t>
            </a:r>
          </a:p>
          <a:p>
            <a:r>
              <a:rPr lang="en-US" smtClean="0"/>
              <a:t>    6 CO2 + 6 H2O  C6H12O6 + 6 O2</a:t>
            </a:r>
          </a:p>
          <a:p>
            <a:r>
              <a:rPr lang="en-US" smtClean="0"/>
              <a:t> 	   The largest chemical process on earth!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Oxygen is sequestered by respiration</a:t>
            </a:r>
          </a:p>
          <a:p>
            <a:r>
              <a:rPr lang="en-US" smtClean="0"/>
              <a:t> C6H12O6 + 6 O2   6 CO2 + 6 H2O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1438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6 CO2 + 6 H2O  C6H12O6 + 6 O2</a:t>
            </a:r>
          </a:p>
          <a:p>
            <a:r>
              <a:rPr lang="pt-BR" smtClean="0"/>
              <a:t>C6H12O6 + 6 O2   6 CO2 + 6 H2O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6 CO2 + 6 H2O  C6H12O6 + 6 O2</a:t>
            </a:r>
          </a:p>
          <a:p>
            <a:r>
              <a:rPr lang="pt-BR" smtClean="0"/>
              <a:t>C6H12O6 + 6 O2   6 CO2 + 6 H2O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3873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Phosphorus Cycle</a:t>
            </a:r>
          </a:p>
          <a:p>
            <a:r>
              <a:rPr lang="en-US" smtClean="0"/>
              <a:t>The element phosphorus (P)is released in the form of ionic phosphate (PO43-)</a:t>
            </a:r>
          </a:p>
          <a:p>
            <a:r>
              <a:rPr lang="en-US" smtClean="0"/>
              <a:t>Weathering of rock, mining, some detergents and fertilizers</a:t>
            </a:r>
          </a:p>
          <a:p>
            <a:r>
              <a:rPr lang="en-US" smtClean="0"/>
              <a:t>Phosphate is taken up by plants and fungi</a:t>
            </a:r>
          </a:p>
          <a:p>
            <a:r>
              <a:rPr lang="en-US" smtClean="0"/>
              <a:t>Consumers absorb phosphate from plants </a:t>
            </a:r>
          </a:p>
          <a:p>
            <a:r>
              <a:rPr lang="en-US" smtClean="0"/>
              <a:t>Decomposers return phosphate to soil</a:t>
            </a:r>
          </a:p>
          <a:p>
            <a:r>
              <a:rPr lang="en-US" smtClean="0"/>
              <a:t>Phosphate leaches into water supply</a:t>
            </a:r>
          </a:p>
          <a:p>
            <a:r>
              <a:rPr lang="en-US" smtClean="0"/>
              <a:t>May form new phosphate containing rock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Phosphorus Cycle</a:t>
            </a:r>
          </a:p>
          <a:p>
            <a:r>
              <a:rPr lang="en-US" smtClean="0"/>
              <a:t>The element phosphorus (P)is released in the form of ionic phosphate (PO43-)</a:t>
            </a:r>
          </a:p>
          <a:p>
            <a:r>
              <a:rPr lang="en-US" smtClean="0"/>
              <a:t>Weathering of rock, mining, some detergents and fertilizers</a:t>
            </a:r>
          </a:p>
          <a:p>
            <a:r>
              <a:rPr lang="en-US" smtClean="0"/>
              <a:t>Phosphate is taken up by plants and fungi</a:t>
            </a:r>
          </a:p>
          <a:p>
            <a:r>
              <a:rPr lang="en-US" smtClean="0"/>
              <a:t>Consumers absorb phosphate from plants </a:t>
            </a:r>
          </a:p>
          <a:p>
            <a:r>
              <a:rPr lang="en-US" smtClean="0"/>
              <a:t>Decomposers return phosphate to soil</a:t>
            </a:r>
          </a:p>
          <a:p>
            <a:r>
              <a:rPr lang="en-US" smtClean="0"/>
              <a:t>Phosphate leaches into water supply</a:t>
            </a:r>
          </a:p>
          <a:p>
            <a:r>
              <a:rPr lang="en-US" smtClean="0"/>
              <a:t>May form new phosphate containing rock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6832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0378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Water (hydrologic) Cycle</a:t>
            </a:r>
          </a:p>
          <a:p>
            <a:r>
              <a:rPr lang="en-US" smtClean="0"/>
              <a:t>Plants absorb water from the soil</a:t>
            </a:r>
          </a:p>
          <a:p>
            <a:r>
              <a:rPr lang="en-US" smtClean="0"/>
              <a:t>Transpiration and respiration return water to the atmosphere</a:t>
            </a:r>
          </a:p>
          <a:p>
            <a:r>
              <a:rPr lang="en-US" smtClean="0"/>
              <a:t>Precipitation returns water to the soil</a:t>
            </a:r>
          </a:p>
          <a:p>
            <a:r>
              <a:rPr lang="en-US" smtClean="0"/>
              <a:t>Nonmetal oxides in the atmosphere combine with water to form acid rain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Water (hydrologic) Cycle</a:t>
            </a:r>
          </a:p>
          <a:p>
            <a:r>
              <a:rPr lang="en-US" smtClean="0"/>
              <a:t>Plants absorb water from the soil</a:t>
            </a:r>
          </a:p>
          <a:p>
            <a:r>
              <a:rPr lang="en-US" smtClean="0"/>
              <a:t>Transpiration and respiration return water to the atmosphere</a:t>
            </a:r>
          </a:p>
          <a:p>
            <a:r>
              <a:rPr lang="en-US" smtClean="0"/>
              <a:t>Precipitation returns water to the soil</a:t>
            </a:r>
          </a:p>
          <a:p>
            <a:r>
              <a:rPr lang="en-US" smtClean="0"/>
              <a:t>Nonmetal oxides in the atmosphere combine with water to form acid rain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2121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1941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Carbon Cycle</a:t>
            </a:r>
          </a:p>
          <a:p>
            <a:r>
              <a:rPr lang="en-US" smtClean="0"/>
              <a:t>Carbon is fixed by plants </a:t>
            </a:r>
          </a:p>
          <a:p>
            <a:r>
              <a:rPr lang="en-US" smtClean="0"/>
              <a:t>         6 CO2 +  6 H2O  C6H12O6 + 6 O2</a:t>
            </a:r>
          </a:p>
          <a:p>
            <a:r>
              <a:rPr lang="en-US" smtClean="0"/>
              <a:t>Carbon is given off by consumers</a:t>
            </a:r>
          </a:p>
          <a:p>
            <a:r>
              <a:rPr lang="en-US" smtClean="0"/>
              <a:t>          C6H12O6 + 6 O2   6 CO2 + 6 H2O </a:t>
            </a:r>
          </a:p>
          <a:p>
            <a:r>
              <a:rPr lang="en-US" smtClean="0"/>
              <a:t>Organisms containing carbon form fossil fuels</a:t>
            </a:r>
          </a:p>
          <a:p>
            <a:r>
              <a:rPr lang="en-US" smtClean="0"/>
              <a:t>Burning fossil fuels releases carbon</a:t>
            </a:r>
          </a:p>
          <a:p>
            <a:r>
              <a:rPr lang="en-US" smtClean="0"/>
              <a:t>             2 C8H18 + 25 O2  16 CO2 + 18 H2O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Carbon Cycle</a:t>
            </a:r>
          </a:p>
          <a:p>
            <a:r>
              <a:rPr lang="en-US" smtClean="0"/>
              <a:t>Carbon is fixed by plants </a:t>
            </a:r>
          </a:p>
          <a:p>
            <a:r>
              <a:rPr lang="en-US" smtClean="0"/>
              <a:t>         6 CO2 +  6 H2O  C6H12O6 + 6 O2</a:t>
            </a:r>
          </a:p>
          <a:p>
            <a:r>
              <a:rPr lang="en-US" smtClean="0"/>
              <a:t>Carbon is given off by consumers</a:t>
            </a:r>
          </a:p>
          <a:p>
            <a:r>
              <a:rPr lang="en-US" smtClean="0"/>
              <a:t>          C6H12O6 + 6 O2   6 CO2 + 6 H2O </a:t>
            </a:r>
          </a:p>
          <a:p>
            <a:r>
              <a:rPr lang="en-US" smtClean="0"/>
              <a:t>Organisms containing carbon form fossil fuels</a:t>
            </a:r>
          </a:p>
          <a:p>
            <a:r>
              <a:rPr lang="en-US" smtClean="0"/>
              <a:t>Burning fossil fuels releases carbon</a:t>
            </a:r>
          </a:p>
          <a:p>
            <a:r>
              <a:rPr lang="en-US" smtClean="0"/>
              <a:t>             2 C8H18 + 25 O2  16 CO2 + 18 H2O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294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Carbon Cycle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Carbon Cycle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1517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4672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Arctic Carbon Cycling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Arctic Carbon Cycling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6518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Nitrogen Cycle</a:t>
            </a:r>
          </a:p>
          <a:p>
            <a:r>
              <a:rPr lang="en-US" smtClean="0"/>
              <a:t>Bacteria fix nitrogen from the air</a:t>
            </a:r>
          </a:p>
          <a:p>
            <a:r>
              <a:rPr lang="en-US" smtClean="0"/>
              <a:t>Consumers and producers incorporate nitrogen into their tissues</a:t>
            </a:r>
          </a:p>
          <a:p>
            <a:r>
              <a:rPr lang="en-US" smtClean="0"/>
              <a:t>Nitrogen can be fixed industrially from the air</a:t>
            </a:r>
          </a:p>
          <a:p>
            <a:r>
              <a:rPr lang="en-US" smtClean="0"/>
              <a:t>Production of ammonia</a:t>
            </a:r>
          </a:p>
          <a:p>
            <a:r>
              <a:rPr lang="en-US" smtClean="0"/>
              <a:t>Decay processes return nitrogen to the air</a:t>
            </a:r>
          </a:p>
          <a:p>
            <a:r>
              <a:rPr lang="en-US" smtClean="0"/>
              <a:t>Nitrogen from fertilizers may contaminate water sources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Nitrogen Cycle</a:t>
            </a:r>
          </a:p>
          <a:p>
            <a:r>
              <a:rPr lang="en-US" smtClean="0"/>
              <a:t>Bacteria fix nitrogen from the air</a:t>
            </a:r>
          </a:p>
          <a:p>
            <a:r>
              <a:rPr lang="en-US" smtClean="0"/>
              <a:t>Consumers and producers incorporate nitrogen into their tissues</a:t>
            </a:r>
          </a:p>
          <a:p>
            <a:r>
              <a:rPr lang="en-US" smtClean="0"/>
              <a:t>Nitrogen can be fixed industrially from the air</a:t>
            </a:r>
          </a:p>
          <a:p>
            <a:r>
              <a:rPr lang="en-US" smtClean="0"/>
              <a:t>Production of ammonia</a:t>
            </a:r>
          </a:p>
          <a:p>
            <a:r>
              <a:rPr lang="en-US" smtClean="0"/>
              <a:t>Decay processes return nitrogen to the air</a:t>
            </a:r>
          </a:p>
          <a:p>
            <a:r>
              <a:rPr lang="en-US" smtClean="0"/>
              <a:t>Nitrogen from fertilizers may contaminate water sources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4656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490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B1F3C-C7A3-4AC4-A801-EBDECE79AEA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F4110-D768-40AC-AF81-2E6A8DE8BA3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Cycles</a:t>
            </a:r>
            <a:endParaRPr lang="en-US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95600"/>
            <a:ext cx="9144000" cy="17526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Water, Carbon, Nitrogen Oxygen and Phosphorus</a:t>
            </a:r>
            <a:endParaRPr lang="en-US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Aquarium Nitrogen Cycle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7410" name="Picture 2" descr="File:Aquarium Nitrogen Cycle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30790"/>
            <a:ext cx="9144000" cy="5827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Oxygen Cycle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10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Oxygen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 produced</a:t>
            </a:r>
            <a:r>
              <a:rPr lang="en-US" dirty="0" smtClean="0">
                <a:latin typeface="Comic Sans MS" pitchFamily="66" charset="0"/>
              </a:rPr>
              <a:t> by photosynthesis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    6 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+ 6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C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H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12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O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+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6 O</a:t>
            </a:r>
            <a:r>
              <a:rPr lang="en-US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2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	   The largest chemical process on earth!</a:t>
            </a:r>
          </a:p>
          <a:p>
            <a:pPr lvl="1">
              <a:buNone/>
            </a:pPr>
            <a:endParaRPr lang="en-US" dirty="0" smtClean="0">
              <a:latin typeface="Comic Sans MS" pitchFamily="66" charset="0"/>
              <a:sym typeface="Wingdings" pitchFamily="2" charset="2"/>
            </a:endParaRPr>
          </a:p>
          <a:p>
            <a:pPr lvl="1">
              <a:buNone/>
            </a:pPr>
            <a:endParaRPr lang="en-US" dirty="0" smtClean="0">
              <a:latin typeface="Comic Sans MS" pitchFamily="66" charset="0"/>
              <a:sym typeface="Wingdings" pitchFamily="2" charset="2"/>
            </a:endParaRPr>
          </a:p>
          <a:p>
            <a:r>
              <a:rPr lang="en-US" dirty="0" smtClean="0">
                <a:latin typeface="Comic Sans MS" pitchFamily="66" charset="0"/>
              </a:rPr>
              <a:t>Oxygen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 sequestered</a:t>
            </a:r>
            <a:r>
              <a:rPr lang="en-US" dirty="0" smtClean="0">
                <a:latin typeface="Comic Sans MS" pitchFamily="66" charset="0"/>
              </a:rPr>
              <a:t> by respiration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C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H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12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O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+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6 O</a:t>
            </a:r>
            <a:r>
              <a:rPr lang="en-US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2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 </a:t>
            </a:r>
            <a:r>
              <a:rPr lang="en-US" dirty="0" smtClean="0">
                <a:latin typeface="Comic Sans MS" pitchFamily="66" charset="0"/>
              </a:rPr>
              <a:t>6 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+ 6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Oxygen Cyc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55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2971800"/>
            <a:ext cx="3714478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6 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+ 6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C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H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12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O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+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6 O</a:t>
            </a:r>
            <a:r>
              <a:rPr lang="en-US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2133600"/>
            <a:ext cx="3781805" cy="369332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sym typeface="Wingdings" pitchFamily="2" charset="2"/>
              </a:rPr>
              <a:t>C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H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12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O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+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6 O</a:t>
            </a:r>
            <a:r>
              <a:rPr lang="en-US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2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 </a:t>
            </a:r>
            <a:r>
              <a:rPr lang="en-US" dirty="0" smtClean="0">
                <a:latin typeface="Comic Sans MS" pitchFamily="66" charset="0"/>
              </a:rPr>
              <a:t>6 CO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+ 6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Phosphorus Cycle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953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5875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Comic Sans MS" pitchFamily="66" charset="0"/>
              </a:rPr>
              <a:t>The element phosphorus (P)is released in the form of ionic phosphate (PO</a:t>
            </a:r>
            <a:r>
              <a:rPr lang="en-US" baseline="-25000" dirty="0" smtClean="0">
                <a:latin typeface="Comic Sans MS" pitchFamily="66" charset="0"/>
              </a:rPr>
              <a:t>4</a:t>
            </a:r>
            <a:r>
              <a:rPr lang="en-US" baseline="30000" dirty="0" smtClean="0">
                <a:latin typeface="Comic Sans MS" pitchFamily="66" charset="0"/>
              </a:rPr>
              <a:t>3-</a:t>
            </a:r>
            <a:r>
              <a:rPr lang="en-US" dirty="0" smtClean="0">
                <a:latin typeface="Comic Sans MS" pitchFamily="66" charset="0"/>
              </a:rPr>
              <a:t>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Weathering of rock, mining, some detergents and fertilizers</a:t>
            </a:r>
          </a:p>
          <a:p>
            <a:r>
              <a:rPr lang="en-US" dirty="0" smtClean="0">
                <a:latin typeface="Comic Sans MS" pitchFamily="66" charset="0"/>
              </a:rPr>
              <a:t>Phosphate is taken up by plants and fungi</a:t>
            </a:r>
          </a:p>
          <a:p>
            <a:r>
              <a:rPr lang="en-US" dirty="0" smtClean="0">
                <a:latin typeface="Comic Sans MS" pitchFamily="66" charset="0"/>
              </a:rPr>
              <a:t>Consumers absorb phosphate from plants </a:t>
            </a:r>
          </a:p>
          <a:p>
            <a:r>
              <a:rPr lang="en-US" dirty="0" smtClean="0">
                <a:latin typeface="Comic Sans MS" pitchFamily="66" charset="0"/>
              </a:rPr>
              <a:t>Decomposers return phosphate to soil</a:t>
            </a:r>
          </a:p>
          <a:p>
            <a:r>
              <a:rPr lang="en-US" dirty="0" smtClean="0">
                <a:latin typeface="Comic Sans MS" pitchFamily="66" charset="0"/>
              </a:rPr>
              <a:t>Phosphate leaches into water supply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May form new phosphate containing rock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arnica.csustan.edu/carosella/Biol4050W03/figures/phosph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Water (hydrologic) Cycle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Plants absorb water from the soil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Transpiration and respiration return water to the atmosphere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Precipitation returns water to the soil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Nonmetal oxides in the atmosphere combine with water to form acid rain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upload.wikimedia.org/wikipedia/commons/9/94/Water_cyc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Carbon Cycle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Carbon is fixed by plants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         6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+  6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C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H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12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O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+ 6 O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2</a:t>
            </a:r>
            <a:endParaRPr lang="en-US" baseline="-25000" dirty="0" smtClean="0"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Carbon is given off by consumers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         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C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H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12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O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6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+ 6 O</a:t>
            </a:r>
            <a:r>
              <a:rPr lang="en-US" baseline="-25000" dirty="0" smtClean="0">
                <a:latin typeface="Comic Sans MS" pitchFamily="66" charset="0"/>
                <a:sym typeface="Wingdings" pitchFamily="2" charset="2"/>
              </a:rPr>
              <a:t>2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  6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+ 6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 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Organisms containing carbon form fossil fuels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Burning fossil fuels releases carbon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             2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n-US" baseline="-25000" dirty="0" smtClean="0">
                <a:latin typeface="Comic Sans MS" pitchFamily="66" charset="0"/>
              </a:rPr>
              <a:t>8</a:t>
            </a:r>
            <a:r>
              <a:rPr lang="en-US" dirty="0" smtClean="0">
                <a:latin typeface="Comic Sans MS" pitchFamily="66" charset="0"/>
              </a:rPr>
              <a:t>H</a:t>
            </a:r>
            <a:r>
              <a:rPr lang="en-US" baseline="-25000" dirty="0" smtClean="0">
                <a:latin typeface="Comic Sans MS" pitchFamily="66" charset="0"/>
              </a:rPr>
              <a:t>18</a:t>
            </a:r>
            <a:r>
              <a:rPr lang="en-US" dirty="0" smtClean="0">
                <a:latin typeface="Comic Sans MS" pitchFamily="66" charset="0"/>
              </a:rPr>
              <a:t> + 25 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16 </a:t>
            </a:r>
            <a:r>
              <a:rPr lang="en-US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O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+ 18 H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O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Cycle</a:t>
            </a:r>
            <a:endParaRPr lang="en-US" dirty="0"/>
          </a:p>
        </p:txBody>
      </p:sp>
      <p:pic>
        <p:nvPicPr>
          <p:cNvPr id="18434" name="Picture 2" descr="File:Carbon cycle-cute diagram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25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ile:Carbon Cycle-animated fores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28600"/>
            <a:ext cx="61722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Arctic Carbon Cycling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arbonCycling_1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8018"/>
            <a:ext cx="9144000" cy="5859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Nitrogen Cycle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Bacteria fix nitrogen from the air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Consumers and producers incorporate nitrogen into their tissues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Nitrogen can be fixed industrially from the air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Production of ammonia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Decay processes return nitrogen to the air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Comic Sans MS" pitchFamily="66" charset="0"/>
              </a:rPr>
              <a:t>Nitrogen from fertilizers may contaminate water sources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upload.wikimedia.org/wikipedia/commons/8/8e/Nitrogen_Cyc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25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764</Words>
  <Application>Microsoft Office PowerPoint</Application>
  <PresentationFormat>Екран (4:3)</PresentationFormat>
  <Paragraphs>137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Office Theme</vt:lpstr>
      <vt:lpstr>Cycles</vt:lpstr>
      <vt:lpstr>Water (hydrologic) Cycle</vt:lpstr>
      <vt:lpstr>Презентація PowerPoint</vt:lpstr>
      <vt:lpstr>The Carbon Cycle</vt:lpstr>
      <vt:lpstr>Carbon Cycle</vt:lpstr>
      <vt:lpstr>Презентація PowerPoint</vt:lpstr>
      <vt:lpstr>Arctic Carbon Cycling</vt:lpstr>
      <vt:lpstr>The Nitrogen Cycle</vt:lpstr>
      <vt:lpstr>Презентація PowerPoint</vt:lpstr>
      <vt:lpstr>Aquarium Nitrogen Cycle</vt:lpstr>
      <vt:lpstr>The Oxygen Cycle</vt:lpstr>
      <vt:lpstr>Презентація PowerPoint</vt:lpstr>
      <vt:lpstr>The Phosphorus Cycle</vt:lpstr>
      <vt:lpstr>Презентація PowerPoint</vt:lpstr>
    </vt:vector>
  </TitlesOfParts>
  <Company>El Diamante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Cycles</dc:title>
  <dc:creator>Teacher</dc:creator>
  <cp:lastModifiedBy>RomaK</cp:lastModifiedBy>
  <cp:revision>31</cp:revision>
  <dcterms:created xsi:type="dcterms:W3CDTF">2009-02-03T23:24:13Z</dcterms:created>
  <dcterms:modified xsi:type="dcterms:W3CDTF">2015-09-03T12:07:44Z</dcterms:modified>
</cp:coreProperties>
</file>